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310" r:id="rId5"/>
    <p:sldId id="297" r:id="rId6"/>
    <p:sldId id="304" r:id="rId7"/>
    <p:sldId id="263" r:id="rId8"/>
    <p:sldId id="306" r:id="rId9"/>
    <p:sldId id="307" r:id="rId10"/>
    <p:sldId id="308" r:id="rId11"/>
    <p:sldId id="309" r:id="rId12"/>
    <p:sldId id="305" r:id="rId13"/>
    <p:sldId id="298" r:id="rId14"/>
    <p:sldId id="299" r:id="rId15"/>
    <p:sldId id="300" r:id="rId16"/>
    <p:sldId id="301" r:id="rId17"/>
    <p:sldId id="302" r:id="rId18"/>
    <p:sldId id="303" r:id="rId19"/>
    <p:sldId id="31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C18706B5-FE74-2203-84F2-977C16F3F627}" name="Jeremiah Bukari" initials="JB" userId="S::jeremiah.bukari@un.org::02655876-9317-4133-8b33-8ea7cb045502" providerId="AD"/>
  <p188:author id="{47A807C1-D396-40A4-7499-EFFAAF56E34D}" name="Brian Connolly" initials="BC" userId="Brian Connolly" providerId="None"/>
  <p188:author id="{F09902D1-9074-8E87-DA22-21EA20D3D47F}" name="Sophie Aloe" initials="SA" userId="S::aloe@un.org::81236483-575e-47d5-ac32-87b8b0daba2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A0"/>
    <a:srgbClr val="0055A5"/>
    <a:srgbClr val="0556A6"/>
    <a:srgbClr val="538135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46FCE4-4EA1-4DA1-C0A9-CC06A82AE009}" v="2" dt="2025-09-30T00:55:00.895"/>
    <p1510:client id="{DEB4CFA7-EAA7-DA3D-3A01-764DA6E258C0}" v="13" dt="2025-09-30T00:46:35.5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9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11/1/2025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99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5A3694D-525B-94F4-2051-5124B724F984}"/>
              </a:ext>
            </a:extLst>
          </p:cNvPr>
          <p:cNvSpPr txBox="1">
            <a:spLocks/>
          </p:cNvSpPr>
          <p:nvPr userDrawn="1"/>
        </p:nvSpPr>
        <p:spPr>
          <a:xfrm>
            <a:off x="935664" y="6456545"/>
            <a:ext cx="105156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100" noProof="0">
                <a:solidFill>
                  <a:schemeClr val="bg1">
                    <a:lumMod val="65000"/>
                  </a:schemeClr>
                </a:solidFill>
              </a:rPr>
              <a:t>MFBPD de l’ONU 2025								                   Diapositive </a:t>
            </a:r>
            <a:fld id="{60323EB4-2EFA-49D3-81CD-1A9035A87ED7}" type="slidenum">
              <a:rPr lang="fr-FR" sz="1100" noProof="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fr-FR" sz="1100" noProof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E4EA2D-BADB-594E-FFAE-3E8922CDE5B7}"/>
              </a:ext>
            </a:extLst>
          </p:cNvPr>
          <p:cNvSpPr txBox="1"/>
          <p:nvPr userDrawn="1"/>
        </p:nvSpPr>
        <p:spPr>
          <a:xfrm>
            <a:off x="935664" y="257455"/>
            <a:ext cx="98827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b="1" noProof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2.10 Étude de cas sur la protection des civils</a:t>
            </a: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7F28AE0-ED83-55E8-0868-2C11B926D3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B34CA1-B2C2-ED2A-35D4-A1E1233721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2.10 Étude de cas sur la protection des civils</a:t>
            </a:r>
          </a:p>
        </p:txBody>
      </p:sp>
    </p:spTree>
    <p:extLst>
      <p:ext uri="{BB962C8B-B14F-4D97-AF65-F5344CB8AC3E}">
        <p14:creationId xmlns:p14="http://schemas.microsoft.com/office/powerpoint/2010/main" val="261762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38622D-DA07-2CEC-F553-6A60D75D7DE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98645" y="1438354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b="1">
                <a:latin typeface="Verdana"/>
                <a:ea typeface="Verdana"/>
              </a:rPr>
              <a:t>Ces actions spécifiques comprennent 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La sensibilisation à la situation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La collecte et le partage d’informations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La coordination et l’aiguillage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L’engagement auprès de la communauté locale à l’aide de la communication stratégique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Agir : prévenir, répondre, intervenir !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80E57C-205E-E779-40EE-DC6EBA173E7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45108" y="74419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Que peut faire chaque agent de maintien de la paix ?</a:t>
            </a:r>
          </a:p>
        </p:txBody>
      </p:sp>
    </p:spTree>
    <p:extLst>
      <p:ext uri="{BB962C8B-B14F-4D97-AF65-F5344CB8AC3E}">
        <p14:creationId xmlns:p14="http://schemas.microsoft.com/office/powerpoint/2010/main" val="714604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ituational Awareness and Safety">
            <a:extLst>
              <a:ext uri="{FF2B5EF4-FFF2-40B4-BE49-F238E27FC236}">
                <a16:creationId xmlns:a16="http://schemas.microsoft.com/office/drawing/2014/main" id="{9BC9CD3F-E65E-0E2E-CD99-33E26BC74C5E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500" y="4353000"/>
            <a:ext cx="2505000" cy="2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E3C6CC-4C92-CECA-7248-2E4FC1C4451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Importante pour optimiser l’efficacité des réponses aux missions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Comprendre l’environnement dans lequel vous évoluez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Avoir conscience de l’environnement et de la situation sur le terrain à mesure qu’elle évolue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Partager son point de vue sur une situation, en particulier si celle-ci évolue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Contribuer à l’élaboration de rapports de mission intégrés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6A38C1-DFDC-9B35-C993-E9743002653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Sensibilisation à la situation</a:t>
            </a:r>
          </a:p>
        </p:txBody>
      </p:sp>
    </p:spTree>
    <p:extLst>
      <p:ext uri="{BB962C8B-B14F-4D97-AF65-F5344CB8AC3E}">
        <p14:creationId xmlns:p14="http://schemas.microsoft.com/office/powerpoint/2010/main" val="368336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formation Gathering">
            <a:extLst>
              <a:ext uri="{FF2B5EF4-FFF2-40B4-BE49-F238E27FC236}">
                <a16:creationId xmlns:a16="http://schemas.microsoft.com/office/drawing/2014/main" id="{3738554A-97A1-D34D-3BC2-E45549BF0B49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509" y="3732025"/>
            <a:ext cx="2781491" cy="240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19AA07-A8A8-F1A3-FED7-E3CDCC14097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>
                <a:latin typeface="Verdana"/>
                <a:ea typeface="Verdana"/>
              </a:rPr>
              <a:t>Peut être une question de vie ou de mort dans le contexte du maintien de la paix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>
                <a:latin typeface="Verdana"/>
                <a:ea typeface="Verdana"/>
              </a:rPr>
              <a:t>Recueillir et alimenter les informations pour l’établissement de rapports, l’analyse et la réponse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>
                <a:latin typeface="Verdana"/>
                <a:ea typeface="Verdana"/>
              </a:rPr>
              <a:t>Distinguer les informations pertinentes pour le COC et la CACM à partir d’une gamme de sources variées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>
                <a:latin typeface="Verdana"/>
                <a:ea typeface="Verdana"/>
              </a:rPr>
              <a:t>Développer des réseaux et partager des informations par leur intermédiaire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>
                <a:latin typeface="Verdana"/>
                <a:ea typeface="Verdana"/>
              </a:rPr>
              <a:t>Enregistrer les informations essentielles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>
                <a:latin typeface="Verdana"/>
                <a:ea typeface="Verdana"/>
              </a:rPr>
              <a:t>Faire preuve de sensibilité dans le traitement des informations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8155FE-4C4C-4FF7-BE61-049E682ABC0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Collecte et partage d’informations</a:t>
            </a:r>
          </a:p>
        </p:txBody>
      </p:sp>
    </p:spTree>
    <p:extLst>
      <p:ext uri="{BB962C8B-B14F-4D97-AF65-F5344CB8AC3E}">
        <p14:creationId xmlns:p14="http://schemas.microsoft.com/office/powerpoint/2010/main" val="2150210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ordination Images - Free Download on Freepik">
            <a:extLst>
              <a:ext uri="{FF2B5EF4-FFF2-40B4-BE49-F238E27FC236}">
                <a16:creationId xmlns:a16="http://schemas.microsoft.com/office/drawing/2014/main" id="{34889718-7DFD-3349-6F71-31A345D411E1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870" y="3531235"/>
            <a:ext cx="4622260" cy="282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BA5893-B61D-3D1B-48BE-5FF1BD2ACC6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Essentiel pour garantir l’efficacité des actions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Coordonner avec la composante principale ou le référent concerné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La composante principale ou le référent concerné prend la direction des processus d’aiguillage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89D48F-02AF-8E16-A25D-6D0654EBF19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Coordination et aiguillage</a:t>
            </a:r>
          </a:p>
        </p:txBody>
      </p:sp>
    </p:spTree>
    <p:extLst>
      <p:ext uri="{BB962C8B-B14F-4D97-AF65-F5344CB8AC3E}">
        <p14:creationId xmlns:p14="http://schemas.microsoft.com/office/powerpoint/2010/main" val="488835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7D9BDC-221A-297E-ACED-1CB9A754CB4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98645" y="1585111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Mener des consultations avec respect et sensibilité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Faire participer les groupes vulnérables et marginalisés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Faire participer la communauté locale aux activités de la mission et encourager l’appropriation par les populations locales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Communiquer clairement le rôle, le mandat et les actions de la mission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463FB3-9E04-0E62-6DA2-21970702043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S’engager auprès de la communauté locale à l’aide de la communication stratégique</a:t>
            </a:r>
          </a:p>
        </p:txBody>
      </p:sp>
      <p:pic>
        <p:nvPicPr>
          <p:cNvPr id="1026" name="Picture 2" descr="UNIFIL supports local cooperatives and helps strengthen relationships  between peacekeepers and communities | United Nations Peacekeeping">
            <a:extLst>
              <a:ext uri="{FF2B5EF4-FFF2-40B4-BE49-F238E27FC236}">
                <a16:creationId xmlns:a16="http://schemas.microsoft.com/office/drawing/2014/main" id="{47C76378-81AA-AA88-6555-AB1E18CD346E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583" y="3992899"/>
            <a:ext cx="3600000" cy="208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419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F8B0F7-0A09-70CA-4834-A507685B50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Soyez attentif aux menaces potentielles et réelles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Soyez proactif pour éviter que les menaces ne se concrétisent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Suivez la situation lorsque des menaces sont identifiées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Réagissez et intervenez dans les situations où les menaces se concrétisent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5395D2-D008-60DF-BB0A-815A847F535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45108" y="75334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Agissez ! Prévenez, répondez et intervenez !</a:t>
            </a:r>
          </a:p>
        </p:txBody>
      </p:sp>
      <p:pic>
        <p:nvPicPr>
          <p:cNvPr id="2050" name="Picture 2" descr="Improving Peacekeeping and Civilian Protection - Global Centre for the  Responsibility to Protect">
            <a:extLst>
              <a:ext uri="{FF2B5EF4-FFF2-40B4-BE49-F238E27FC236}">
                <a16:creationId xmlns:a16="http://schemas.microsoft.com/office/drawing/2014/main" id="{DD97A1E1-F144-BA60-59C2-89F9A2FE3A11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999" y="3685123"/>
            <a:ext cx="4500000" cy="22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864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444F3-31DA-3D56-096A-7029582E9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146E8B-70DE-BFA6-077A-B6656E70AD4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2121179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A897B4-5D85-57CD-D43B-C4E2244FEB5E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69063541"/>
              </p:ext>
            </p:extLst>
          </p:nvPr>
        </p:nvGraphicFramePr>
        <p:xfrm>
          <a:off x="1596000" y="1532640"/>
          <a:ext cx="8999999" cy="440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sz="2000" noProof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Objectifs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>
                          <a:latin typeface="Verdana"/>
                          <a:ea typeface="Verdana"/>
                        </a:rPr>
                        <a:t>Approfondir la compréhension du Module 2, en particulier l’importance de la protection des civils (</a:t>
                      </a:r>
                      <a:r>
                        <a:rPr lang="fr-FR" sz="2000" noProof="0" err="1">
                          <a:latin typeface="Verdana"/>
                          <a:ea typeface="Verdana"/>
                        </a:rPr>
                        <a:t>PdC</a:t>
                      </a:r>
                      <a:r>
                        <a:rPr lang="fr-FR" sz="2000" noProof="0">
                          <a:latin typeface="Verdana"/>
                          <a:ea typeface="Verdana"/>
                        </a:rPr>
                        <a:t>) dans le cadre d’une approche à l’échelle de la mission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fr-FR" sz="2000" b="1" noProof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Pertinence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>
                          <a:latin typeface="Verdana"/>
                          <a:ea typeface="Verdana"/>
                        </a:rPr>
                        <a:t>Aujourd’hui, plus de 95 % des agents de maintien de la paix ont pour mission de protéger les civils. Pour les agents de maintien de la paix de l’ONU, la PdC a gagné en importance car il arrive de plus en plus souvent que les acteurs des conflits violents s’en prennent aux civils en commettant des crimes et des violations atroces.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525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A897B4-5D85-57CD-D43B-C4E2244FEB5E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37177782"/>
              </p:ext>
            </p:extLst>
          </p:nvPr>
        </p:nvGraphicFramePr>
        <p:xfrm>
          <a:off x="1596000" y="2046480"/>
          <a:ext cx="8999999" cy="337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Résultats de l’apprentissage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 rtl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Développer et approfondir les apprentissages clés sur la PdC en tant que priorité transversale essentielle dans les missions de maintien de la paix de l’ONU.</a:t>
                      </a: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Appliquer les connaissances acquises sur la PdC au contexte de la mission de déploiement en mettant l’accent sur les compétences, les performances, les attitudes et l’état d’esprit à mettre en œuvre ou adopter afin de prendre en charge le mandat de la PdC dans le cadre d’une approche à l’échelle de mission.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483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DADBA0-67EE-0065-00C5-63E761EADA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6323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 2.10.1 : Première vidéo de l’ONU</a:t>
            </a:r>
          </a:p>
        </p:txBody>
      </p:sp>
      <p:pic>
        <p:nvPicPr>
          <p:cNvPr id="3" name="UN investigates South Sudan tribal clashes">
            <a:hlinkClick r:id="" action="ppaction://media"/>
            <a:extLst>
              <a:ext uri="{FF2B5EF4-FFF2-40B4-BE49-F238E27FC236}">
                <a16:creationId xmlns:a16="http://schemas.microsoft.com/office/drawing/2014/main" id="{D57A890B-F810-D12A-CBEB-EFFFCF59FCA2}"/>
              </a:ext>
            </a:extLst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1199" y="1465618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DADBA0-67EE-0065-00C5-63E761EADA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6323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 2.10.1 : Deuxième vidéo de l’ONU</a:t>
            </a:r>
          </a:p>
        </p:txBody>
      </p:sp>
      <p:pic>
        <p:nvPicPr>
          <p:cNvPr id="2" name="South Sudan forces heading to flashpoint town">
            <a:hlinkClick r:id="" action="ppaction://media"/>
            <a:extLst>
              <a:ext uri="{FF2B5EF4-FFF2-40B4-BE49-F238E27FC236}">
                <a16:creationId xmlns:a16="http://schemas.microsoft.com/office/drawing/2014/main" id="{83290889-4209-DC04-766C-DE0855033858}"/>
              </a:ext>
            </a:extLst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1199" y="1465618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8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DADBA0-67EE-0065-00C5-63E761EADA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6323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 2.10.1 : Troisième vidéo de l’ONU</a:t>
            </a:r>
          </a:p>
        </p:txBody>
      </p:sp>
      <p:pic>
        <p:nvPicPr>
          <p:cNvPr id="3" name="Situation tense in South Sudan">
            <a:hlinkClick r:id="" action="ppaction://media"/>
            <a:extLst>
              <a:ext uri="{FF2B5EF4-FFF2-40B4-BE49-F238E27FC236}">
                <a16:creationId xmlns:a16="http://schemas.microsoft.com/office/drawing/2014/main" id="{F77C1C3F-1EEC-8085-C21C-263B72612D50}"/>
              </a:ext>
            </a:extLst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1199" y="1465618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8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EA82BD-C89A-8179-D5F8-DCC8C7C822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 2.10.1 : Consignes sur l’étude de cas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A52132-9D74-41BB-D657-565EF2B63E2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51860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0"/>
              </a:spcAft>
            </a:pPr>
            <a:r>
              <a:rPr lang="fr-FR" sz="18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ÉTAPE 1 : Menaces sur les civils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Identifiez les menaces qui pèsent sur les civils.</a:t>
            </a:r>
          </a:p>
          <a:p>
            <a:pPr marL="34290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/>
                <a:ea typeface="Calibri"/>
                <a:cs typeface="ArialMT-Identity-H"/>
              </a:rPr>
              <a:t>Identifiez les menaces spécifiques aux femmes, aux hommes, aux filles et aux garçons.</a:t>
            </a:r>
          </a:p>
          <a:p>
            <a:pPr marL="0" marR="0">
              <a:spcBef>
                <a:spcPts val="600"/>
              </a:spcBef>
              <a:spcAft>
                <a:spcPts val="0"/>
              </a:spcAft>
            </a:pPr>
            <a:r>
              <a:rPr lang="fr-FR" sz="18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ÉTAPE 2 : Évaluation de la vulnérabilité</a:t>
            </a:r>
          </a:p>
          <a:p>
            <a:pPr marL="34290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/>
                <a:ea typeface="Calibri"/>
                <a:cs typeface="ArialMT-Identity-H"/>
              </a:rPr>
              <a:t>Identifiez </a:t>
            </a:r>
            <a:r>
              <a:rPr lang="fr-FR">
                <a:latin typeface="Verdana"/>
                <a:ea typeface="Calibri"/>
                <a:cs typeface="ArialMT-Identity-H"/>
              </a:rPr>
              <a:t>les vulnérabilités</a:t>
            </a:r>
            <a:r>
              <a:rPr lang="fr-FR" sz="1800">
                <a:effectLst/>
                <a:latin typeface="Verdana"/>
                <a:ea typeface="Calibri"/>
                <a:cs typeface="ArialMT-Identity-H"/>
              </a:rPr>
              <a:t> de la population civile. 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Quels sont les civils les plus vulnérables ? 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Remplissez la fiche.</a:t>
            </a:r>
          </a:p>
          <a:p>
            <a:pPr marL="0" marR="0">
              <a:spcBef>
                <a:spcPts val="600"/>
              </a:spcBef>
              <a:spcAft>
                <a:spcPts val="0"/>
              </a:spcAft>
            </a:pPr>
            <a:r>
              <a:rPr lang="fr-FR" sz="18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ÉTAPE 3 : Évaluation de la menace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Évaluez les menaces plus en détail. 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Identifiez les auteurs potentiels et leurs motivations. 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Remplissez la fiche.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65887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EA82BD-C89A-8179-D5F8-DCC8C7C822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Activité d’apprentissage 2.10.1 : Consignes sur l’étude de cas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A52132-9D74-41BB-D657-565EF2B63E2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46012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0"/>
              </a:spcAft>
            </a:pPr>
            <a:r>
              <a:rPr lang="fr-FR" sz="18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ÉTAPE 4 : Plan d’action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Identifiez les actions de la mission à chaque phase.</a:t>
            </a:r>
          </a:p>
          <a:p>
            <a:pPr marL="34290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/>
                <a:ea typeface="Calibri"/>
                <a:cs typeface="ArialMT-Identity-H"/>
              </a:rPr>
              <a:t>Décrivez </a:t>
            </a:r>
            <a:r>
              <a:rPr lang="fr-FR">
                <a:latin typeface="Verdana"/>
                <a:ea typeface="Calibri"/>
                <a:cs typeface="ArialMT-Identity-H"/>
              </a:rPr>
              <a:t>les </a:t>
            </a:r>
            <a:r>
              <a:rPr lang="fr-FR" sz="1800">
                <a:effectLst/>
                <a:latin typeface="Verdana"/>
                <a:ea typeface="Calibri"/>
                <a:cs typeface="ArialMT-Identity-H"/>
              </a:rPr>
              <a:t>rôles des militaires, des policiers et des civils (y compris pour les composantes opérationnelles et d’appui).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Remplissez la fiche.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/>
                <a:ea typeface="Calibri"/>
                <a:cs typeface="ArialMT-Identity-H"/>
              </a:rPr>
              <a:t>Quelles actions spécifiques la mission devrait-elle entreprendre pour protéger les femmes, les enfants et les autres groupes vulnérables ?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Comment la mission doit-elle s’engager auprès de la communauté locale ?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Quelles informations la mission doit-elle recueillir en continu ?</a:t>
            </a:r>
          </a:p>
          <a:p>
            <a:pPr marL="342900" marR="0" lvl="0" indent="-250825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fr-F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Identifiez les domaines de coordination au sein de la mission et avec les partenaires de la mission.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853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WS Shared Responsibility Model | Amazon Web Service | Security Model">
            <a:extLst>
              <a:ext uri="{FF2B5EF4-FFF2-40B4-BE49-F238E27FC236}">
                <a16:creationId xmlns:a16="http://schemas.microsoft.com/office/drawing/2014/main" id="{31EA1B8F-21AC-9AC3-1830-2458323A5B7F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99" y="3931290"/>
            <a:ext cx="2520000" cy="2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504FEC-339B-B894-B3AC-F60F8A65CF8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La mise en œuvre du mandat est une responsabilité partagée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Tout le monde a un rôle à jouer : militaires, policiers et civils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Tous travaillent ensemble – directement dans des rôles de direction et indirectement dans des rôles de soutien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>
                <a:latin typeface="Verdana"/>
                <a:ea typeface="Verdana"/>
              </a:rPr>
              <a:t>Quel que soit le rôle, l’engagement de tous est essentiel à la réussite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DADBA0-67EE-0065-00C5-63E761EADAD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0055A5"/>
                </a:solidFill>
                <a:latin typeface="Verdana"/>
                <a:ea typeface="Verdana"/>
              </a:rPr>
              <a:t>PdC : Une responsabilité partagée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BFDD26-6EC2-41FD-BC8E-4817E080563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373509" y="4300676"/>
            <a:ext cx="1444979" cy="369332"/>
          </a:xfrm>
          <a:prstGeom prst="rect">
            <a:avLst/>
          </a:prstGeom>
          <a:solidFill>
            <a:srgbClr val="00AEA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b="1">
                <a:solidFill>
                  <a:schemeClr val="bg1"/>
                </a:solidFill>
              </a:rPr>
              <a:t>RESPONSABILITÉ PARTAGÉE</a:t>
            </a:r>
          </a:p>
        </p:txBody>
      </p:sp>
    </p:spTree>
    <p:extLst>
      <p:ext uri="{BB962C8B-B14F-4D97-AF65-F5344CB8AC3E}">
        <p14:creationId xmlns:p14="http://schemas.microsoft.com/office/powerpoint/2010/main" val="8807413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3" ma:contentTypeDescription="Create a new document." ma:contentTypeScope="" ma:versionID="cb13b2ccf3ff550db0c30d0bf35d4c0f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86e953e7722f0059faeeaa7490a364c2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  <SharedWithUsers xmlns="756f3f7a-cc20-4157-bc78-ddc9769d8db6">
      <UserInfo>
        <DisplayName/>
        <AccountId xsi:nil="true"/>
        <AccountType/>
      </UserInfo>
    </SharedWithUsers>
    <_Flow_SignoffStatus xmlns="ffaef953-2cda-4d9d-b070-85228d2d3b5f" xsi:nil="true"/>
    <_x0023_ xmlns="ffaef953-2cda-4d9d-b070-85228d2d3b5f" xsi:nil="true"/>
  </documentManagement>
</p:properties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C749D6-D4CD-4915-875E-DD3C225E5F6C}"/>
</file>

<file path=customXml/itemProps3.xml><?xml version="1.0" encoding="utf-8"?>
<ds:datastoreItem xmlns:ds="http://schemas.openxmlformats.org/officeDocument/2006/customXml" ds:itemID="{60689EA7-CE69-4D4F-8F10-39209AC0F36C}">
  <ds:schemaRefs>
    <ds:schemaRef ds:uri="2286246c-fc21-4ee8-a407-068ba74e6317"/>
    <ds:schemaRef ds:uri="28943420-3cce-465e-a204-04bce5f1b343"/>
    <ds:schemaRef ds:uri="756f3f7a-cc20-4157-bc78-ddc9769d8db6"/>
    <ds:schemaRef ds:uri="985ec44e-1bab-4c0b-9df0-6ba128686fc9"/>
    <ds:schemaRef ds:uri="ffaef953-2cda-4d9d-b070-85228d2d3b5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789</Words>
  <Application>Microsoft Office PowerPoint</Application>
  <PresentationFormat>Widescreen</PresentationFormat>
  <Paragraphs>74</Paragraphs>
  <Slides>16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VOVF</dc:creator>
  <cp:lastModifiedBy>VOVF</cp:lastModifiedBy>
  <cp:revision>2</cp:revision>
  <dcterms:created xsi:type="dcterms:W3CDTF">2023-10-04T18:52:03Z</dcterms:created>
  <dcterms:modified xsi:type="dcterms:W3CDTF">2025-11-01T16:34:56Z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